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18"/>
  </p:notesMasterIdLst>
  <p:sldIdLst>
    <p:sldId id="256" r:id="rId2"/>
    <p:sldId id="257" r:id="rId3"/>
    <p:sldId id="290" r:id="rId4"/>
    <p:sldId id="292" r:id="rId5"/>
    <p:sldId id="288" r:id="rId6"/>
    <p:sldId id="293" r:id="rId7"/>
    <p:sldId id="258" r:id="rId8"/>
    <p:sldId id="268" r:id="rId9"/>
    <p:sldId id="266" r:id="rId10"/>
    <p:sldId id="261" r:id="rId11"/>
    <p:sldId id="277" r:id="rId12"/>
    <p:sldId id="280" r:id="rId13"/>
    <p:sldId id="278" r:id="rId14"/>
    <p:sldId id="282" r:id="rId15"/>
    <p:sldId id="279" r:id="rId16"/>
    <p:sldId id="29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660"/>
  </p:normalViewPr>
  <p:slideViewPr>
    <p:cSldViewPr>
      <p:cViewPr>
        <p:scale>
          <a:sx n="93" d="100"/>
          <a:sy n="93" d="100"/>
        </p:scale>
        <p:origin x="-534" y="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1B210-B8DF-4E38-8337-1ACE823ACF9A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D724C-66BD-4D49-8A37-AB358BD268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47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903018-D849-4958-9D2A-DD868B81AA1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D19AC9-5388-4808-923F-A805EFDDBE1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04664"/>
            <a:ext cx="7772400" cy="207170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МБОУ гимназия №1        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 г.Агрыз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400800" cy="2071702"/>
          </a:xfrm>
        </p:spPr>
        <p:txBody>
          <a:bodyPr>
            <a:normAutofit fontScale="62500" lnSpcReduction="20000"/>
          </a:bodyPr>
          <a:lstStyle/>
          <a:p>
            <a:endParaRPr lang="ru-RU" sz="7200" b="1" dirty="0" smtClean="0">
              <a:solidFill>
                <a:schemeClr val="tx1"/>
              </a:solidFill>
              <a:cs typeface="Aharoni" pitchFamily="2" charset="-79"/>
            </a:endParaRPr>
          </a:p>
          <a:p>
            <a:r>
              <a:rPr lang="ru-RU" sz="7200" b="1" dirty="0" smtClean="0">
                <a:solidFill>
                  <a:schemeClr val="tx1"/>
                </a:solidFill>
                <a:cs typeface="Aharoni" pitchFamily="2" charset="-79"/>
              </a:rPr>
              <a:t>Месячник </a:t>
            </a:r>
            <a:r>
              <a:rPr lang="ru-RU" sz="7200" b="1" dirty="0" smtClean="0">
                <a:solidFill>
                  <a:schemeClr val="tx1"/>
                </a:solidFill>
                <a:cs typeface="Aharoni" pitchFamily="2" charset="-79"/>
              </a:rPr>
              <a:t>школьных библиотек  </a:t>
            </a:r>
            <a:endParaRPr lang="ru-RU" sz="7200" b="1" dirty="0">
              <a:solidFill>
                <a:schemeClr val="tx1"/>
              </a:solidFill>
              <a:cs typeface="Aharoni" pitchFamily="2" charset="-79"/>
            </a:endParaRPr>
          </a:p>
        </p:txBody>
      </p:sp>
      <p:pic>
        <p:nvPicPr>
          <p:cNvPr id="4" name="Рисунок 3" descr="graduation_owl_md_wh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4714884"/>
            <a:ext cx="1643074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Правильно выбрать профессию-</a:t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значит найти своё место в жизни.</a:t>
            </a:r>
            <a:endParaRPr lang="ru-RU" sz="2400" b="1" dirty="0">
              <a:latin typeface="+mn-lt"/>
            </a:endParaRPr>
          </a:p>
        </p:txBody>
      </p:sp>
      <p:pic>
        <p:nvPicPr>
          <p:cNvPr id="2050" name="Picture 2" descr="J:\вова\IMGA09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3683160" cy="3356992"/>
          </a:xfrm>
          <a:prstGeom prst="rect">
            <a:avLst/>
          </a:prstGeom>
          <a:noFill/>
        </p:spPr>
      </p:pic>
      <p:pic>
        <p:nvPicPr>
          <p:cNvPr id="6" name="Picture 2" descr="J:\вова\113CDPFP\IMG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348880"/>
            <a:ext cx="4475990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036" y="406137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2" name="Picture 2" descr="J:\вова\113CDPFP\IMGA0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501008"/>
            <a:ext cx="3744416" cy="2808312"/>
          </a:xfrm>
          <a:prstGeom prst="rect">
            <a:avLst/>
          </a:prstGeom>
          <a:noFill/>
        </p:spPr>
      </p:pic>
      <p:pic>
        <p:nvPicPr>
          <p:cNvPr id="30723" name="Picture 3" descr="J:\вова\113CDPFP\IMGA0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9379" y="3257599"/>
            <a:ext cx="2949792" cy="3933056"/>
          </a:xfrm>
          <a:prstGeom prst="rect">
            <a:avLst/>
          </a:prstGeom>
          <a:noFill/>
        </p:spPr>
      </p:pic>
      <p:pic>
        <p:nvPicPr>
          <p:cNvPr id="30725" name="Picture 5" descr="J:\вова\113CDPFP\IMGA0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32656"/>
            <a:ext cx="3648406" cy="2736304"/>
          </a:xfrm>
          <a:prstGeom prst="rect">
            <a:avLst/>
          </a:prstGeom>
          <a:noFill/>
        </p:spPr>
      </p:pic>
      <p:pic>
        <p:nvPicPr>
          <p:cNvPr id="7" name="Picture 4" descr="J:\вова\113CDPFP\IMGA0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2656"/>
            <a:ext cx="4644008" cy="3483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Спасательная операция прошла успешно</a:t>
            </a:r>
            <a:endParaRPr lang="ru-RU" sz="2400" b="1" dirty="0"/>
          </a:p>
        </p:txBody>
      </p:sp>
      <p:pic>
        <p:nvPicPr>
          <p:cNvPr id="32772" name="Picture 4" descr="J:\вова\113CDPFP\IMGA00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971583"/>
            <a:ext cx="2600111" cy="2403538"/>
          </a:xfrm>
          <a:prstGeom prst="rect">
            <a:avLst/>
          </a:prstGeom>
          <a:noFill/>
        </p:spPr>
      </p:pic>
      <p:pic>
        <p:nvPicPr>
          <p:cNvPr id="7" name="Picture 4" descr="J:\вова\113CDPFP\IMGA00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44824"/>
            <a:ext cx="2321401" cy="1741606"/>
          </a:xfrm>
          <a:prstGeom prst="rect">
            <a:avLst/>
          </a:prstGeom>
          <a:noFill/>
        </p:spPr>
      </p:pic>
      <p:pic>
        <p:nvPicPr>
          <p:cNvPr id="8" name="Picture 2" descr="J:\вова\113CDPFP\IMGA0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456" y="4077072"/>
            <a:ext cx="2854283" cy="2140712"/>
          </a:xfrm>
          <a:prstGeom prst="rect">
            <a:avLst/>
          </a:prstGeom>
          <a:noFill/>
        </p:spPr>
      </p:pic>
      <p:pic>
        <p:nvPicPr>
          <p:cNvPr id="9" name="Picture 3" descr="J:\вова\113CDPFP\IMGA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356992"/>
            <a:ext cx="2268252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Мы в профессии играем, по душе их выбираем…</a:t>
            </a:r>
            <a:endParaRPr lang="ru-RU" sz="2400" b="1" dirty="0"/>
          </a:p>
        </p:txBody>
      </p:sp>
      <p:pic>
        <p:nvPicPr>
          <p:cNvPr id="29698" name="Picture 2" descr="J:\вова\113CDPFP\IMGA0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988840"/>
            <a:ext cx="3564890" cy="4753187"/>
          </a:xfrm>
          <a:prstGeom prst="rect">
            <a:avLst/>
          </a:prstGeom>
          <a:noFill/>
        </p:spPr>
      </p:pic>
      <p:pic>
        <p:nvPicPr>
          <p:cNvPr id="5" name="Picture 4" descr="J:\вова\IMGA0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48880"/>
            <a:ext cx="4222436" cy="31668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Татьяна Леонидовна рассказала о своём швейном мастерстве.</a:t>
            </a:r>
            <a:endParaRPr lang="ru-RU" sz="2000" b="1" dirty="0"/>
          </a:p>
        </p:txBody>
      </p:sp>
      <p:pic>
        <p:nvPicPr>
          <p:cNvPr id="33794" name="Picture 2" descr="J:\вова\113CDPFP\IMG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4008" y="1772816"/>
            <a:ext cx="2520280" cy="1890210"/>
          </a:xfrm>
        </p:spPr>
      </p:pic>
      <p:pic>
        <p:nvPicPr>
          <p:cNvPr id="33795" name="Picture 3" descr="J:\вова\113CDPFP\IMGA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49079"/>
            <a:ext cx="2683364" cy="2012523"/>
          </a:xfrm>
          <a:prstGeom prst="rect">
            <a:avLst/>
          </a:prstGeom>
          <a:noFill/>
        </p:spPr>
      </p:pic>
      <p:pic>
        <p:nvPicPr>
          <p:cNvPr id="33796" name="Picture 4" descr="J:\вова\113CDPFP\IMG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128185"/>
            <a:ext cx="2332624" cy="1749468"/>
          </a:xfrm>
          <a:prstGeom prst="rect">
            <a:avLst/>
          </a:prstGeom>
          <a:noFill/>
        </p:spPr>
      </p:pic>
      <p:pic>
        <p:nvPicPr>
          <p:cNvPr id="6" name="Picture 2" descr="J:\вова\IMGA0999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842644"/>
            <a:ext cx="2592288" cy="1944216"/>
          </a:xfrm>
          <a:prstGeom prst="rect">
            <a:avLst/>
          </a:prstGeom>
          <a:noFill/>
        </p:spPr>
      </p:pic>
      <p:pic>
        <p:nvPicPr>
          <p:cNvPr id="7" name="Picture 3" descr="J:\вова\IMGA09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4128185"/>
            <a:ext cx="2627784" cy="1970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6503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Я швеёй пошла бы </a:t>
            </a:r>
            <a:r>
              <a:rPr lang="ru-RU" sz="2400" b="1" dirty="0" smtClean="0"/>
              <a:t>работать- пусть </a:t>
            </a:r>
            <a:r>
              <a:rPr lang="ru-RU" sz="2400" b="1" dirty="0" smtClean="0"/>
              <a:t>меня </a:t>
            </a:r>
            <a:r>
              <a:rPr lang="ru-RU" sz="2400" b="1" dirty="0" smtClean="0"/>
              <a:t>научат!</a:t>
            </a:r>
            <a:endParaRPr lang="ru-RU" sz="2400" b="1" dirty="0"/>
          </a:p>
        </p:txBody>
      </p:sp>
      <p:pic>
        <p:nvPicPr>
          <p:cNvPr id="28674" name="Picture 2" descr="J:\вова\113CDPFP\IMGA0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077072"/>
            <a:ext cx="2830280" cy="2122710"/>
          </a:xfrm>
          <a:prstGeom prst="rect">
            <a:avLst/>
          </a:prstGeom>
          <a:noFill/>
        </p:spPr>
      </p:pic>
      <p:pic>
        <p:nvPicPr>
          <p:cNvPr id="28675" name="Picture 3" descr="J:\вова\113CDPFP\IMG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2721423" cy="4005064"/>
          </a:xfrm>
          <a:prstGeom prst="rect">
            <a:avLst/>
          </a:prstGeom>
          <a:noFill/>
        </p:spPr>
      </p:pic>
      <p:pic>
        <p:nvPicPr>
          <p:cNvPr id="5" name="Picture 3" descr="J:\вова\IMGA09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988840"/>
            <a:ext cx="3131840" cy="234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внимание !!!</a:t>
            </a:r>
            <a:endParaRPr lang="ru-RU" b="1" dirty="0"/>
          </a:p>
        </p:txBody>
      </p:sp>
      <p:pic>
        <p:nvPicPr>
          <p:cNvPr id="4" name="Picture 2" descr="J:\вова\113CDPFP\IMGA00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348880"/>
            <a:ext cx="5568619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51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1495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Библиотекарь: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Перлова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Ольга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Владимировна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Образование: высшее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   Стаж библиотечной работы: 7 лет                           Стаж работы в данном образовательном учреждении: 7 лет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: развитие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всесторонне-развитой личности школьника,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научить ребёнка быть грамотным и востребованным в современном мире, совершенствование традиционных и освоение новых библиотечных технологий.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60816_185547_4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43636" y="1214422"/>
            <a:ext cx="2134364" cy="24341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174938"/>
          </a:xfrm>
        </p:spPr>
        <p:txBody>
          <a:bodyPr/>
          <a:lstStyle/>
          <a:p>
            <a:r>
              <a:rPr lang="ru-RU" dirty="0" smtClean="0"/>
              <a:t>Библиотека - тихий дом души…                             Здесь жизнь в ином - духовном измерении. Страничный шелест – путь на пик вершин,	       С которых лишь рукой до озарений…		 Библиотека – мудрый дом души.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500438"/>
            <a:ext cx="3643338" cy="278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4128" y="3929066"/>
            <a:ext cx="3833840" cy="215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0682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00306"/>
            <a:ext cx="8258204" cy="50006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 flipH="1">
            <a:off x="8686799" y="6278880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04664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В период «Месячника школьных библиотек»  проведены акции, выставки, конкурсы, библиотечные уроки, в которых активное участие приняли учащиеся </a:t>
            </a:r>
            <a:r>
              <a:rPr lang="ru-RU" dirty="0" smtClean="0">
                <a:solidFill>
                  <a:prstClr val="black"/>
                </a:solidFill>
              </a:rPr>
              <a:t>гимназии.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0" name="Picture 2" descr="C:\Users\123\Desktop\ПОСВ. В ЧИТАТЕЛИ\SAM_0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\Desktop\ПОСВ. В ЧИТАТЕЛИ\SAM_00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76872"/>
            <a:ext cx="2699792" cy="202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IMG_20160120_1308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140968"/>
            <a:ext cx="1455522" cy="258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5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Выставки</a:t>
            </a:r>
            <a:endParaRPr lang="ru-RU" dirty="0"/>
          </a:p>
        </p:txBody>
      </p:sp>
      <p:pic>
        <p:nvPicPr>
          <p:cNvPr id="4" name="Picture 1" descr="J:\вова\IMGA0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80928"/>
            <a:ext cx="2960563" cy="2892130"/>
          </a:xfrm>
          <a:prstGeom prst="rect">
            <a:avLst/>
          </a:prstGeom>
          <a:noFill/>
        </p:spPr>
      </p:pic>
      <p:pic>
        <p:nvPicPr>
          <p:cNvPr id="9" name="Picture 2" descr="C:\Users\123\Desktop\ПОСВ. В ЧИТАТЕЛИ\IMG_20180410_1426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0928"/>
            <a:ext cx="3899925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 flipH="1">
            <a:off x="502919" y="4293096"/>
            <a:ext cx="1116753" cy="20315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68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prstClr val="black"/>
                </a:solidFill>
              </a:rPr>
              <a:t/>
            </a:r>
            <a:br>
              <a:rPr lang="ru-RU" sz="5400" dirty="0" smtClean="0">
                <a:solidFill>
                  <a:prstClr val="black"/>
                </a:solidFill>
              </a:rPr>
            </a:br>
            <a:r>
              <a:rPr lang="ru-RU" sz="5400" dirty="0">
                <a:solidFill>
                  <a:prstClr val="black"/>
                </a:solidFill>
              </a:rPr>
              <a:t/>
            </a:r>
            <a:br>
              <a:rPr lang="ru-RU" sz="5400" dirty="0">
                <a:solidFill>
                  <a:prstClr val="black"/>
                </a:solidFill>
              </a:rPr>
            </a:br>
            <a:r>
              <a:rPr lang="ru-RU" sz="5400" dirty="0" smtClean="0">
                <a:solidFill>
                  <a:prstClr val="black"/>
                </a:solidFill>
              </a:rPr>
              <a:t/>
            </a:r>
            <a:br>
              <a:rPr lang="ru-RU" sz="5400" dirty="0" smtClean="0">
                <a:solidFill>
                  <a:prstClr val="black"/>
                </a:solidFill>
              </a:rPr>
            </a:br>
            <a:r>
              <a:rPr lang="ru-RU" sz="5400" dirty="0">
                <a:solidFill>
                  <a:prstClr val="black"/>
                </a:solidFill>
              </a:rPr>
              <a:t/>
            </a:r>
            <a:br>
              <a:rPr lang="ru-RU" sz="5400" dirty="0">
                <a:solidFill>
                  <a:prstClr val="black"/>
                </a:solidFill>
              </a:rPr>
            </a:br>
            <a:r>
              <a:rPr lang="ru-RU" sz="5400" dirty="0" smtClean="0">
                <a:solidFill>
                  <a:prstClr val="black"/>
                </a:solidFill>
              </a:rPr>
              <a:t/>
            </a:r>
            <a:br>
              <a:rPr lang="ru-RU" sz="5400" dirty="0" smtClean="0">
                <a:solidFill>
                  <a:prstClr val="black"/>
                </a:solidFill>
              </a:rPr>
            </a:br>
            <a:r>
              <a:rPr lang="ru-RU" sz="5400" dirty="0">
                <a:solidFill>
                  <a:prstClr val="black"/>
                </a:solidFill>
              </a:rPr>
              <a:t/>
            </a:r>
            <a:br>
              <a:rPr lang="ru-RU" sz="5400" dirty="0">
                <a:solidFill>
                  <a:prstClr val="black"/>
                </a:solidFill>
              </a:rPr>
            </a:br>
            <a:r>
              <a:rPr lang="ru-RU" sz="3600" b="1" dirty="0" err="1" smtClean="0">
                <a:solidFill>
                  <a:schemeClr val="accent3">
                    <a:lumMod val="50000"/>
                  </a:schemeClr>
                </a:solidFill>
              </a:rPr>
              <a:t>Л.Н.Толстой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(1828-1910)</a:t>
            </a:r>
            <a:r>
              <a:rPr lang="ru-RU" sz="5400" dirty="0">
                <a:solidFill>
                  <a:prstClr val="black"/>
                </a:solidFill>
              </a:rPr>
              <a:t/>
            </a:r>
            <a:br>
              <a:rPr lang="ru-RU" sz="5400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389120"/>
          </a:xfrm>
        </p:spPr>
        <p:txBody>
          <a:bodyPr/>
          <a:lstStyle/>
          <a:p>
            <a:pPr marL="0" lvl="0" indent="0" algn="ctr">
              <a:buClr>
                <a:srgbClr val="0BD0D9"/>
              </a:buClr>
              <a:buNone/>
            </a:pPr>
            <a:r>
              <a:rPr lang="ru-RU" sz="1800" b="1" dirty="0" smtClean="0">
                <a:solidFill>
                  <a:prstClr val="black"/>
                </a:solidFill>
              </a:rPr>
              <a:t>«</a:t>
            </a:r>
            <a:r>
              <a:rPr lang="ru-RU" sz="1800" b="1" dirty="0">
                <a:solidFill>
                  <a:prstClr val="black"/>
                </a:solidFill>
              </a:rPr>
              <a:t>Толстой- это целый мир…» Этот человек </a:t>
            </a:r>
            <a:r>
              <a:rPr lang="ru-RU" sz="1800" b="1" dirty="0" smtClean="0">
                <a:solidFill>
                  <a:prstClr val="black"/>
                </a:solidFill>
              </a:rPr>
              <a:t>сделал </a:t>
            </a:r>
            <a:r>
              <a:rPr lang="ru-RU" sz="1800" b="1" dirty="0">
                <a:solidFill>
                  <a:prstClr val="black"/>
                </a:solidFill>
              </a:rPr>
              <a:t>поистине огромное дело: дал итог пережитого за целый век и дал его с изумительной правдивостью, силою и красотой.»</a:t>
            </a:r>
            <a:endParaRPr lang="ru-RU" sz="1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4521"/>
            <a:ext cx="3567113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123\Desktop\ПОСВ. В ЧИТАТЕЛИ\IMG_20180215_135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17093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6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itchFamily="34" charset="0"/>
                <a:cs typeface="Aharoni" pitchFamily="2" charset="-79"/>
              </a:rPr>
              <a:t>Библиотечный </a:t>
            </a:r>
            <a:r>
              <a:rPr lang="ru-RU" dirty="0" smtClean="0">
                <a:latin typeface="Arial Black" pitchFamily="34" charset="0"/>
                <a:cs typeface="Aharoni" pitchFamily="2" charset="-79"/>
              </a:rPr>
              <a:t>урок</a:t>
            </a:r>
            <a:br>
              <a:rPr lang="ru-RU" dirty="0" smtClean="0">
                <a:latin typeface="Arial Black" pitchFamily="34" charset="0"/>
                <a:cs typeface="Aharoni" pitchFamily="2" charset="-79"/>
              </a:rPr>
            </a:br>
            <a:r>
              <a:rPr lang="ru-RU" dirty="0" smtClean="0">
                <a:latin typeface="Arial Black" pitchFamily="34" charset="0"/>
                <a:cs typeface="Aharoni" pitchFamily="2" charset="-79"/>
              </a:rPr>
              <a:t>«Г</a:t>
            </a:r>
            <a:r>
              <a:rPr lang="ru-RU" dirty="0" smtClean="0">
                <a:latin typeface="Arial Black" pitchFamily="34" charset="0"/>
                <a:cs typeface="Aharoni" pitchFamily="2" charset="-79"/>
              </a:rPr>
              <a:t>ромкие чтения»</a:t>
            </a:r>
            <a:endParaRPr lang="ru-RU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060848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Были прочитаны сказка «Доктор Айболит</a:t>
            </a:r>
            <a:r>
              <a:rPr lang="ru-RU" dirty="0" smtClean="0"/>
              <a:t>», рассказы </a:t>
            </a:r>
            <a:r>
              <a:rPr lang="ru-RU" dirty="0" smtClean="0"/>
              <a:t>М. В. Драгунского. После прочтения рассказов и их обсуждения ребята нарисовали </a:t>
            </a:r>
            <a:r>
              <a:rPr lang="ru-RU" dirty="0" smtClean="0"/>
              <a:t>рисунки </a:t>
            </a:r>
            <a:r>
              <a:rPr lang="ru-RU" dirty="0" smtClean="0"/>
              <a:t>о прочитанном </a:t>
            </a:r>
            <a:endParaRPr lang="ru-RU" dirty="0"/>
          </a:p>
        </p:txBody>
      </p:sp>
      <p:pic>
        <p:nvPicPr>
          <p:cNvPr id="1026" name="Picture 2" descr="C:\Users\123\Desktop\ПОСВ. В ЧИТАТЕЛИ\SAM_00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89" y="3106801"/>
            <a:ext cx="4414041" cy="331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\Desktop\ПОСВ. В ЧИТАТЕЛИ\SAM_0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832" y="3351523"/>
            <a:ext cx="3761448" cy="282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23\Desktop\ПОСВ. В ЧИТАТЕЛИ\SAM_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79723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23\Desktop\ПОСВ. В ЧИТАТЕЛИ\SAM_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79723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123\Desktop\ПОСВ. В ЧИТАТЕЛИ\SAM_0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6956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IMG_16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7" y="764704"/>
            <a:ext cx="3240361" cy="243027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36712"/>
            <a:ext cx="7598648" cy="11635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Все профессии нужны.</a:t>
            </a:r>
            <a:br>
              <a:rPr lang="ru-RU" sz="3200" b="1" dirty="0" smtClean="0"/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К году рабочих профессий  провела библиотечный урок «Все профессии нужны, все профессии важны» </a:t>
            </a:r>
            <a:r>
              <a:rPr lang="ru-RU" sz="2000" dirty="0" smtClean="0"/>
              <a:t> в </a:t>
            </a:r>
            <a:r>
              <a:rPr lang="ru-RU" sz="2000" dirty="0"/>
              <a:t>4</a:t>
            </a:r>
            <a:r>
              <a:rPr lang="ru-RU" sz="2000" dirty="0" smtClean="0"/>
              <a:t>-х </a:t>
            </a:r>
            <a:r>
              <a:rPr lang="ru-RU" sz="2000" dirty="0" smtClean="0"/>
              <a:t>классах. На урок пришли представители рабочих профессий (швея, повар, медсестра) В гости пришли Командир </a:t>
            </a:r>
            <a:r>
              <a:rPr lang="ru-RU" sz="2000" dirty="0" smtClean="0"/>
              <a:t> отделения  </a:t>
            </a:r>
            <a:r>
              <a:rPr lang="ru-RU" sz="2000" dirty="0" smtClean="0"/>
              <a:t>МЧС-Роберт </a:t>
            </a:r>
            <a:r>
              <a:rPr lang="ru-RU" sz="2000" dirty="0" err="1" smtClean="0"/>
              <a:t>Рашитович</a:t>
            </a:r>
            <a:r>
              <a:rPr lang="ru-RU" sz="2000" dirty="0" smtClean="0"/>
              <a:t>, </a:t>
            </a:r>
            <a:r>
              <a:rPr lang="ru-RU" sz="2000" dirty="0" smtClean="0"/>
              <a:t>мастер  производства  </a:t>
            </a:r>
            <a:r>
              <a:rPr lang="ru-RU" sz="2000" dirty="0" smtClean="0"/>
              <a:t>швейного обучения -Татьяна Леонидовна, Мастер производства по профессии повар -Лилия </a:t>
            </a:r>
            <a:r>
              <a:rPr lang="ru-RU" sz="2000" dirty="0" err="1" smtClean="0"/>
              <a:t>Ренатовна</a:t>
            </a:r>
            <a:endParaRPr lang="ru-RU" sz="2000" dirty="0"/>
          </a:p>
        </p:txBody>
      </p:sp>
      <p:pic>
        <p:nvPicPr>
          <p:cNvPr id="6" name="Picture 3" descr="J:\вова\113CDPFP\IMGA00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873840"/>
            <a:ext cx="3049635" cy="2286334"/>
          </a:xfrm>
          <a:prstGeom prst="rect">
            <a:avLst/>
          </a:prstGeom>
          <a:noFill/>
        </p:spPr>
      </p:pic>
      <p:pic>
        <p:nvPicPr>
          <p:cNvPr id="8" name="Picture 6" descr="J:\вова\IMGA0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149080"/>
            <a:ext cx="2681682" cy="2011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781</TotalTime>
  <Words>213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   МБОУ гимназия №1             г.Агрыз</vt:lpstr>
      <vt:lpstr>           Библиотекарь:          Перлова Ольга         Владимировна       Образование: высшее            Стаж библиотечной работы: 7 лет                           Стаж работы в данном образовательном учреждении: 7 лет Цель работы: развитие всесторонне-развитой личности школьника, научить ребёнка быть грамотным и востребованным в современном мире, совершенствование традиционных и освоение новых библиотечных технологий.</vt:lpstr>
      <vt:lpstr>Презентация PowerPoint</vt:lpstr>
      <vt:lpstr>           </vt:lpstr>
      <vt:lpstr>Выставки</vt:lpstr>
      <vt:lpstr>      Л.Н.Толстой (1828-1910) </vt:lpstr>
      <vt:lpstr>Библиотечный урок «Громкие чтения»</vt:lpstr>
      <vt:lpstr>Презентация PowerPoint</vt:lpstr>
      <vt:lpstr>Все профессии нужны. </vt:lpstr>
      <vt:lpstr>Правильно выбрать профессию- значит найти своё место в жизни.</vt:lpstr>
      <vt:lpstr>Презентация PowerPoint</vt:lpstr>
      <vt:lpstr>Спасательная операция прошла успешно</vt:lpstr>
      <vt:lpstr>Мы в профессии играем, по душе их выбираем…</vt:lpstr>
      <vt:lpstr>Татьяна Леонидовна рассказала о своём швейном мастерстве.</vt:lpstr>
      <vt:lpstr>Я швеёй пошла бы работать- пусть меня научат!</vt:lpstr>
      <vt:lpstr>Спасибо за внимание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№4 г.Агрыз</dc:title>
  <dc:creator>1</dc:creator>
  <cp:lastModifiedBy>user</cp:lastModifiedBy>
  <cp:revision>90</cp:revision>
  <dcterms:created xsi:type="dcterms:W3CDTF">2015-05-13T10:46:37Z</dcterms:created>
  <dcterms:modified xsi:type="dcterms:W3CDTF">2018-11-19T11:13:39Z</dcterms:modified>
</cp:coreProperties>
</file>